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7" r:id="rId2"/>
    <p:sldId id="258" r:id="rId3"/>
    <p:sldId id="303" r:id="rId4"/>
    <p:sldId id="300" r:id="rId5"/>
    <p:sldId id="288" r:id="rId6"/>
    <p:sldId id="299" r:id="rId7"/>
    <p:sldId id="270" r:id="rId8"/>
    <p:sldId id="271" r:id="rId9"/>
    <p:sldId id="265" r:id="rId10"/>
    <p:sldId id="304" r:id="rId11"/>
    <p:sldId id="305" r:id="rId12"/>
    <p:sldId id="306" r:id="rId13"/>
    <p:sldId id="28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DA53-C6BF-4BB7-AED6-B3EFD7A106F5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9623-AE4C-4252-9146-1794E9864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7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82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1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72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7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EE537-9A53-4154-B855-C514EFFE8DA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67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6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6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9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3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ACBB-A2C2-47B1-AC80-D3BAF6E3E2F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6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2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4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1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2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7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3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C26-4ED0-421F-9393-1E80B1E441E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158F-C17F-4193-905C-3FA7196BC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nic.gov.ru/ru/proc/leg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.v.elantseva@urfu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hyperlink" Target="mailto:admission@urf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mission@urf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8" y="18918"/>
            <a:ext cx="9150254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5556" y="1723178"/>
            <a:ext cx="5533714" cy="1776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</a:t>
            </a:r>
          </a:p>
          <a:p>
            <a:pPr>
              <a:lnSpc>
                <a:spcPct val="100000"/>
              </a:lnSpc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</a:t>
            </a:r>
            <a:endParaRPr lang="en-US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2024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6" y="298538"/>
            <a:ext cx="1728659" cy="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54" y="2407914"/>
            <a:ext cx="37047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 о предыдущем образовании, 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нотариально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заверенным переводом на русский язык. Документ об образовании должен быть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легализован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установленном законом порядке: 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https://www.nic.gov.ru/ru/proc/lega</a:t>
            </a:r>
            <a:endParaRPr lang="ru-RU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348" y="1116243"/>
            <a:ext cx="341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 предоставляет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054" y="1581449"/>
            <a:ext cx="37047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Документ, удостоверяющий личность и гражданство (паспорт, удостоверение личности), с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нотариально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заверенным переводом на русский язык</a:t>
            </a:r>
            <a:endParaRPr lang="ru-RU" sz="13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8" y="412901"/>
            <a:ext cx="1061287" cy="357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V="1">
            <a:off x="542348" y="85867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603635" y="431702"/>
            <a:ext cx="708770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3524" y="1043827"/>
            <a:ext cx="300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required </a:t>
            </a:r>
            <a:br>
              <a:rPr lang="en-US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admission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5055" y="1681477"/>
            <a:ext cx="3356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Scan of the applicant’s passport, supplemented with a </a:t>
            </a:r>
            <a:r>
              <a:rPr lang="en-US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notarized translation 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it into the Russian language</a:t>
            </a:r>
            <a:endParaRPr lang="ru-RU" sz="13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5055" y="2440957"/>
            <a:ext cx="3356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 of the previous education document, supplemented with a </a:t>
            </a: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notarized translation </a:t>
            </a:r>
            <a:r>
              <a:rPr lang="en-US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it into the Russian language. This document </a:t>
            </a:r>
            <a:r>
              <a:rPr lang="en-US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be legalized</a:t>
            </a:r>
            <a:r>
              <a:rPr lang="en-US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https://www.nic.gov.ru/ru/proc/lega</a:t>
            </a:r>
            <a:endParaRPr lang="ru-RU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54" y="3700576"/>
            <a:ext cx="36076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Документ, отражающий успеваемость абитуриента в ходе получения предыдущего образования (приложение с оценками), с </a:t>
            </a:r>
            <a:r>
              <a:rPr lang="ru-RU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нотариально</a:t>
            </a:r>
            <a:r>
              <a:rPr lang="ru-RU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заверенным переводом на русский язык.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35055" y="3800603"/>
            <a:ext cx="33562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document reflecting the applicant's academic performance in the course of previous education (transcript of grades), with a </a:t>
            </a:r>
            <a:r>
              <a:rPr lang="en-US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notarized translation </a:t>
            </a:r>
            <a:r>
              <a:rPr lang="en-US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Russian language.</a:t>
            </a:r>
            <a:endParaRPr lang="ru-RU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5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9" y="213381"/>
            <a:ext cx="1061287" cy="357428"/>
          </a:xfrm>
          <a:prstGeom prst="rect">
            <a:avLst/>
          </a:prstGeom>
        </p:spPr>
      </p:pic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18613" y="4765782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35961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06" y="904437"/>
            <a:ext cx="2710357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легализации</a:t>
            </a:r>
          </a:p>
          <a:p>
            <a:pPr>
              <a:lnSpc>
                <a:spcPct val="120000"/>
              </a:lnSpc>
            </a:pP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1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Апостиль</a:t>
            </a:r>
            <a:endParaRPr lang="ru-RU" sz="21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Консульская </a:t>
            </a:r>
          </a:p>
          <a:p>
            <a:pPr>
              <a:lnSpc>
                <a:spcPct val="120000"/>
              </a:lnSpc>
            </a:pPr>
            <a:r>
              <a:rPr lang="ru-RU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легализация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932" y="823588"/>
            <a:ext cx="2411876" cy="292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t="-433"/>
          <a:stretch>
            <a:fillRect/>
          </a:stretch>
        </p:blipFill>
        <p:spPr bwMode="auto">
          <a:xfrm>
            <a:off x="6330408" y="1855220"/>
            <a:ext cx="2300630" cy="30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6" y="265174"/>
            <a:ext cx="708770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06" y="2845256"/>
            <a:ext cx="280012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 of legalization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Apostille</a:t>
            </a:r>
            <a:endParaRPr lang="ru-RU" sz="21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Consular legalization</a:t>
            </a:r>
            <a:endParaRPr lang="ru-RU" sz="21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9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B2E77-DFA8-CC4A-ABCE-8E830C01A51D}"/>
              </a:ext>
            </a:extLst>
          </p:cNvPr>
          <p:cNvSpPr/>
          <p:nvPr/>
        </p:nvSpPr>
        <p:spPr>
          <a:xfrm>
            <a:off x="535961" y="694499"/>
            <a:ext cx="8148995" cy="387224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Tuition fees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933288" y="4728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961" y="1271707"/>
            <a:ext cx="26949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Приказ размещен на сайте университета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ru-RU" dirty="0"/>
              <a:t>Страницы 44-91</a:t>
            </a:r>
          </a:p>
          <a:p>
            <a:endParaRPr lang="ru-RU" sz="1200" dirty="0"/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Скидки для выпускников Подготовительного факультета (25 %)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/>
              <a:t>C</a:t>
            </a:r>
            <a:r>
              <a:rPr lang="ru-RU" dirty="0" err="1"/>
              <a:t>траницы</a:t>
            </a:r>
            <a:r>
              <a:rPr lang="ru-RU" dirty="0"/>
              <a:t> 56-68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7" y="289995"/>
            <a:ext cx="708770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304523"/>
            <a:ext cx="2621280" cy="26212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925797" y="1346877"/>
            <a:ext cx="27591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The </a:t>
            </a:r>
            <a:r>
              <a:rPr lang="en-US" sz="2000" b="1" dirty="0" err="1">
                <a:solidFill>
                  <a:srgbClr val="00B050"/>
                </a:solidFill>
              </a:rPr>
              <a:t>tution</a:t>
            </a:r>
            <a:r>
              <a:rPr lang="en-US" sz="2000" b="1" dirty="0">
                <a:solidFill>
                  <a:srgbClr val="00B050"/>
                </a:solidFill>
              </a:rPr>
              <a:t> fees can be accessed here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dirty="0"/>
              <a:t>p.</a:t>
            </a:r>
            <a:r>
              <a:rPr lang="ru-RU" dirty="0"/>
              <a:t> 44-91</a:t>
            </a:r>
          </a:p>
          <a:p>
            <a:pPr algn="ctr"/>
            <a:endParaRPr lang="ru-RU" sz="1200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Discounts for Preparatory Department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graduates </a:t>
            </a:r>
            <a:r>
              <a:rPr lang="ru-RU" sz="2000" b="1" dirty="0">
                <a:solidFill>
                  <a:srgbClr val="FF0000"/>
                </a:solidFill>
              </a:rPr>
              <a:t>(25 %)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dirty="0"/>
              <a:t>p. </a:t>
            </a:r>
            <a:r>
              <a:rPr lang="ru-RU" dirty="0"/>
              <a:t>56-68</a:t>
            </a:r>
          </a:p>
        </p:txBody>
      </p:sp>
    </p:spTree>
    <p:extLst>
      <p:ext uri="{BB962C8B-B14F-4D97-AF65-F5344CB8AC3E}">
        <p14:creationId xmlns:p14="http://schemas.microsoft.com/office/powerpoint/2010/main" val="10536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208103-9FED-5141-A1AE-B9259A1909C3}"/>
              </a:ext>
            </a:extLst>
          </p:cNvPr>
          <p:cNvSpPr/>
          <p:nvPr/>
        </p:nvSpPr>
        <p:spPr>
          <a:xfrm>
            <a:off x="1217577" y="954479"/>
            <a:ext cx="4955723" cy="84942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ХочувУрФУ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D9B275-24A6-EE4A-8BE8-9D3A52F3A322}"/>
              </a:ext>
            </a:extLst>
          </p:cNvPr>
          <p:cNvSpPr/>
          <p:nvPr/>
        </p:nvSpPr>
        <p:spPr>
          <a:xfrm>
            <a:off x="1067594" y="2004710"/>
            <a:ext cx="5662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Приемная комиссия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(343) 375‑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riem@urfu.ru"/>
              </a:rPr>
              <a:t>e.v.elantseva</a:t>
            </a: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priem@urfu.ru"/>
              </a:rPr>
              <a:t>@urfu.ru</a:t>
            </a:r>
            <a:r>
              <a:rPr lang="ru-RU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Екатеринбург, ул. Мира, 19, каб. ГУК-10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+7 (343) 375-46-27,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admission@urfu.ru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Екатеринбург, ул. Мира, 19,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ГУК-209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218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13" name="Объект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3"/>
          <a:stretch/>
        </p:blipFill>
        <p:spPr>
          <a:xfrm>
            <a:off x="452327" y="239670"/>
            <a:ext cx="1027559" cy="328823"/>
          </a:xfrm>
          <a:prstGeom prst="rect">
            <a:avLst/>
          </a:prstGeom>
        </p:spPr>
      </p:pic>
      <p:sp>
        <p:nvSpPr>
          <p:cNvPr id="14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7" y="289995"/>
            <a:ext cx="708770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895304"/>
            <a:ext cx="2113229" cy="21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535962" y="692500"/>
            <a:ext cx="8148994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поступления 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	General Information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908095" y="255130"/>
            <a:ext cx="777686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2" y="230494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Номер слайда 12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13656"/>
          <a:stretch/>
        </p:blipFill>
        <p:spPr>
          <a:xfrm>
            <a:off x="535962" y="1107913"/>
            <a:ext cx="3617567" cy="39331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62" y="3437323"/>
            <a:ext cx="1754866" cy="1603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/>
          <a:stretch/>
        </p:blipFill>
        <p:spPr>
          <a:xfrm>
            <a:off x="5076496" y="1107913"/>
            <a:ext cx="3608459" cy="3920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38" y="3455206"/>
            <a:ext cx="1568017" cy="1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1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366" y="1078387"/>
            <a:ext cx="3064883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ведется в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институтах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86812"/>
              </p:ext>
            </p:extLst>
          </p:nvPr>
        </p:nvGraphicFramePr>
        <p:xfrm>
          <a:off x="264861" y="1601232"/>
          <a:ext cx="3588231" cy="3439871"/>
        </p:xfrm>
        <a:graphic>
          <a:graphicData uri="http://schemas.openxmlformats.org/drawingml/2006/table">
            <a:tbl>
              <a:tblPr/>
              <a:tblGrid>
                <a:gridCol w="30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естественных наук и математики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новых материалов и технологий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радиоэлектроники и информационных  технологий - РТФ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Строительства и Архитектуры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технологий открытого образования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физической культуры, спорта и молодежной политики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фундаментального образования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Институт экономики и управления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Уральский гуманитарный институт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Уральский энергетический институт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Физико-технологический институт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Химико-технологический институт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Уральская передовая инженерная школа «Цифровое производство»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322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" y="205858"/>
            <a:ext cx="1061287" cy="357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V="1">
            <a:off x="535961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98E4E2-8438-4142-AABB-E963C590A3E1}"/>
              </a:ext>
            </a:extLst>
          </p:cNvPr>
          <p:cNvSpPr/>
          <p:nvPr/>
        </p:nvSpPr>
        <p:spPr>
          <a:xfrm>
            <a:off x="529366" y="708639"/>
            <a:ext cx="8155589" cy="331646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приема по подразделения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open for Admission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313218" y="274181"/>
            <a:ext cx="6173432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		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94248"/>
              </p:ext>
            </p:extLst>
          </p:nvPr>
        </p:nvGraphicFramePr>
        <p:xfrm>
          <a:off x="4452182" y="1593705"/>
          <a:ext cx="3859399" cy="3495357"/>
        </p:xfrm>
        <a:graphic>
          <a:graphicData uri="http://schemas.openxmlformats.org/drawingml/2006/table">
            <a:tbl>
              <a:tblPr/>
              <a:tblGrid>
                <a:gridCol w="33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Natural Sciences and Mathematics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New Materials and Technologies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Engineering School of Information Technologies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Civil Engineering and Architecture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Open Education Technologies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Physical Culture, Sports and Youth Policy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Fundamental Education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Graduate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School of Economics and Management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Ural Institute of Humanities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Ural Power Engineering Institute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Physics and Technology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Institute of Chemical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Engineering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715" marR="5715" marT="57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Ural School of Advanced Engineering "Digital Manufacturing"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83229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975958" y="1078387"/>
            <a:ext cx="3064883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admission is open in</a:t>
            </a:r>
            <a:endParaRPr lang="ru-RU" sz="135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3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3927" y="4738493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5006"/>
          <a:stretch/>
        </p:blipFill>
        <p:spPr>
          <a:xfrm>
            <a:off x="535961" y="1113304"/>
            <a:ext cx="3335055" cy="3955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535961" y="692500"/>
            <a:ext cx="8148996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				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      Programs open for Admission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7" y="255130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61" y="2792611"/>
            <a:ext cx="2665879" cy="2276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3683"/>
          <a:stretch/>
        </p:blipFill>
        <p:spPr>
          <a:xfrm>
            <a:off x="4868391" y="1060755"/>
            <a:ext cx="3816565" cy="3951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57" y="2684038"/>
            <a:ext cx="2328299" cy="23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36587"/>
              </p:ext>
            </p:extLst>
          </p:nvPr>
        </p:nvGraphicFramePr>
        <p:xfrm>
          <a:off x="6242879" y="1090012"/>
          <a:ext cx="2871788" cy="399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28" imgH="8019958" progId="Acrobat.Document.11">
                  <p:embed/>
                </p:oleObj>
              </mc:Choice>
              <mc:Fallback>
                <p:oleObj name="Acrobat Document" r:id="rId3" imgW="5667128" imgH="801995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2879" y="1090012"/>
                        <a:ext cx="2871788" cy="3995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08106" y="1287823"/>
            <a:ext cx="3354902" cy="37245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Компьютерное тестирование </a:t>
            </a:r>
            <a:r>
              <a:rPr lang="en-US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 абитуриентов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Собеседование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поступающих в магистратуру</a:t>
            </a:r>
          </a:p>
          <a:p>
            <a:pPr marL="0" indent="0" algn="ct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Квотники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(бюджетники)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без вступительных испытаний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3927" y="4738493"/>
            <a:ext cx="2057400" cy="273844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283969" y="1406775"/>
            <a:ext cx="5677201" cy="676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2EC6E8-D2FF-A64A-B966-77A427E9134D}"/>
              </a:ext>
            </a:extLst>
          </p:cNvPr>
          <p:cNvSpPr/>
          <p:nvPr/>
        </p:nvSpPr>
        <p:spPr>
          <a:xfrm>
            <a:off x="535961" y="692500"/>
            <a:ext cx="8148995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  Entrance exams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4" name="Объект 8"/>
          <p:cNvSpPr txBox="1">
            <a:spLocks/>
          </p:cNvSpPr>
          <p:nvPr/>
        </p:nvSpPr>
        <p:spPr>
          <a:xfrm>
            <a:off x="4633341" y="739586"/>
            <a:ext cx="4481326" cy="63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7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7" y="255130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3563008" y="1303748"/>
            <a:ext cx="2910521" cy="3196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 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Bachelor’s and Specialist’s Degrees applicants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lang="ru-RU" sz="1800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Master’s Degree applicants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entrance exams!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5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335"/>
              </p:ext>
            </p:extLst>
          </p:nvPr>
        </p:nvGraphicFramePr>
        <p:xfrm>
          <a:off x="126124" y="725511"/>
          <a:ext cx="8904364" cy="4146210"/>
        </p:xfrm>
        <a:graphic>
          <a:graphicData uri="http://schemas.openxmlformats.org/drawingml/2006/table">
            <a:tbl>
              <a:tblPr/>
              <a:tblGrid>
                <a:gridCol w="7391811">
                  <a:extLst>
                    <a:ext uri="{9D8B030D-6E8A-4147-A177-3AD203B41FA5}">
                      <a16:colId xmlns:a16="http://schemas.microsoft.com/office/drawing/2014/main" val="1036488361"/>
                    </a:ext>
                  </a:extLst>
                </a:gridCol>
                <a:gridCol w="1512553">
                  <a:extLst>
                    <a:ext uri="{9D8B030D-6E8A-4147-A177-3AD203B41FA5}">
                      <a16:colId xmlns:a16="http://schemas.microsoft.com/office/drawing/2014/main" val="2223531121"/>
                    </a:ext>
                  </a:extLst>
                </a:gridCol>
              </a:tblGrid>
              <a:tr h="150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Общеобразовательный предмет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Major Subject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Балл /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score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630449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Русский язык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Russian</a:t>
                      </a:r>
                      <a:r>
                        <a:rPr lang="en-US" sz="1200" b="1" kern="1200" baseline="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language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967036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Русский язык 42.03.04 Телевидение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for 42.03.04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program “Television”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108727"/>
                  </a:ext>
                </a:extLst>
              </a:tr>
              <a:tr h="327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Русский язык 02.03.02  Фундаментальная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информатика и информационные технологии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02.03.02 program “Fundamental Computer Science and IT”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9062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Математика (профильный уровень)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Mathematics (advanced level)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246184"/>
                  </a:ext>
                </a:extLst>
              </a:tr>
              <a:tr h="327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Математика (профильный уровень) 02.03.02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Фундаментальная  информатика и информационные технологии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02.03.02 program “Fundamental Computer Science and IT”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38016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Информатика и ИКТ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Computer Science</a:t>
                      </a:r>
                      <a:r>
                        <a:rPr lang="en-US" sz="1200" b="1" kern="1200" baseline="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IT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22977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Информатика и ИКТ 02.03.02  Фундаментальная  информатика и информационные технологии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02.03.02 program “Fundamental Computer Science and IT”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10947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Физика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Physics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23631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Физика 02.03.02  Фундаментальная  информатика и информационные технологии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02.03.02 program “Fundamental Computer Science and IT”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8517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Обществознание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Sociology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77191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Foreign Language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16059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Иностранный язык  45.03.02 Лингвистика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/ for 45.03.02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program “Linguistics”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96205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Химия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Chemistry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433584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Биология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Biology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66962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История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History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60125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География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Geography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69560"/>
                  </a:ext>
                </a:extLst>
              </a:tr>
              <a:tr h="1637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Литература</a:t>
                      </a:r>
                      <a:r>
                        <a:rPr lang="en-US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Literature</a:t>
                      </a:r>
                      <a:endParaRPr lang="ru-RU" sz="1200" b="1" kern="1200" dirty="0">
                        <a:solidFill>
                          <a:srgbClr val="19449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1" kern="1200" dirty="0">
                          <a:solidFill>
                            <a:srgbClr val="19449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6825" marT="68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796"/>
                  </a:ext>
                </a:extLst>
              </a:tr>
            </a:tbl>
          </a:graphicData>
        </a:graphic>
      </p:graphicFrame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-13638"/>
            <a:ext cx="1061287" cy="3574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0" name="Номер слайда 15"/>
          <p:cNvSpPr txBox="1">
            <a:spLocks/>
          </p:cNvSpPr>
          <p:nvPr/>
        </p:nvSpPr>
        <p:spPr>
          <a:xfrm>
            <a:off x="7141513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494917" y="28111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88" y="3410763"/>
            <a:ext cx="2012862" cy="172263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65ACCF-E6F8-504A-8373-83BD18662115}"/>
              </a:ext>
            </a:extLst>
          </p:cNvPr>
          <p:cNvSpPr/>
          <p:nvPr/>
        </p:nvSpPr>
        <p:spPr>
          <a:xfrm>
            <a:off x="306236" y="343794"/>
            <a:ext cx="8724252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для поступления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Performance and admission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9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496EAC6A-2806-A14A-A17A-C57C0A1F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61" y="1152494"/>
            <a:ext cx="4074497" cy="23937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устанавливается Приемной комиссией университета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минимальное количество баллов поступающего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 минимального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количества баллов, установленного УрФУ, абитуриент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выбывает из конкурса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65ACCF-E6F8-504A-8373-83BD18662115}"/>
              </a:ext>
            </a:extLst>
          </p:cNvPr>
          <p:cNvSpPr/>
          <p:nvPr/>
        </p:nvSpPr>
        <p:spPr>
          <a:xfrm>
            <a:off x="535962" y="709279"/>
            <a:ext cx="8148995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для поступления			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and admission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0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400" y="3421972"/>
            <a:ext cx="3329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и </a:t>
            </a:r>
            <a:r>
              <a:rPr lang="ru-RU" b="1" dirty="0" err="1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</a:t>
            </a: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-варианты</a:t>
            </a:r>
          </a:p>
          <a:p>
            <a:pPr algn="ctr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school.urfu.ru</a:t>
            </a:r>
            <a:endParaRPr lang="ru-RU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531288" y="245699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id="{496EAC6A-2806-A14A-A17A-C57C0A1F4BB7}"/>
              </a:ext>
            </a:extLst>
          </p:cNvPr>
          <p:cNvSpPr txBox="1">
            <a:spLocks/>
          </p:cNvSpPr>
          <p:nvPr/>
        </p:nvSpPr>
        <p:spPr>
          <a:xfrm>
            <a:off x="4610459" y="1239494"/>
            <a:ext cx="4074498" cy="2903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minimum score for admission to the University is set by the Admissions Committee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 minimum number of points of the applicant is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than the minimum number of scores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set by the University,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applicant is dropped from admission competition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4791" y="3843933"/>
            <a:ext cx="3241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exams demo-versions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school.urfu.ru</a:t>
            </a:r>
            <a:endParaRPr lang="ru-RU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53" y="3393294"/>
            <a:ext cx="1629627" cy="16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4593" y="1127475"/>
            <a:ext cx="8852616" cy="36397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вступительные испытания творческой и профессиональной </a:t>
            </a: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направленности</a:t>
            </a:r>
            <a:r>
              <a:rPr lang="ru-RU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 11 направлениям подготовки: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07.03.01 «Архитектура» /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29.03.04 «Технология художественной обработки материалов»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 Jewelry Making Technology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42.03.02 «Журналистика» /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42.03.04 «Телевидение»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 Television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42.03.05 «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Медиакоммуникации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/ Media Communications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45.03.01 «Филология» /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Philology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49.03.01 «Физическая культура»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 Physical Education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49.03.02 «Физическая культура для лиц с отклонениями в состоянии здоровья» /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Adapted Physical Education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49.03.04  «Спорт» /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50.03.03 «История искусств»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 History of Arts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54.03.01 «Дизайн»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/ Design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E48112-BA46-7D41-AD85-06AA2071DD1C}"/>
              </a:ext>
            </a:extLst>
          </p:cNvPr>
          <p:cNvSpPr/>
          <p:nvPr/>
        </p:nvSpPr>
        <p:spPr>
          <a:xfrm>
            <a:off x="535962" y="687215"/>
            <a:ext cx="8148995" cy="352425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вступительные испытания 			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Special Entrance Exams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1489" y="2107139"/>
            <a:ext cx="38457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 или с использованием дистанционных технологий (по выбору абитуриента)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2" name="Номер слайда 15"/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19" y="3692521"/>
            <a:ext cx="1406284" cy="1383041"/>
          </a:xfrm>
          <a:prstGeom prst="rect">
            <a:avLst/>
          </a:prstGeom>
        </p:spPr>
      </p:pic>
      <p:sp>
        <p:nvSpPr>
          <p:cNvPr id="13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531288" y="245699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5029" y="2924953"/>
            <a:ext cx="3845720" cy="31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on- and offline (applicant’s choice)</a:t>
            </a:r>
            <a:endParaRPr lang="ru-RU" sz="13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3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5499102"/>
            <a:ext cx="2057400" cy="365125"/>
          </a:xfrm>
        </p:spPr>
        <p:txBody>
          <a:bodyPr/>
          <a:lstStyle/>
          <a:p>
            <a:fld id="{FF9AC15E-FCD1-4167-800F-1DB8497ABFC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B2E77-DFA8-CC4A-ABCE-8E830C01A51D}"/>
              </a:ext>
            </a:extLst>
          </p:cNvPr>
          <p:cNvSpPr/>
          <p:nvPr/>
        </p:nvSpPr>
        <p:spPr>
          <a:xfrm>
            <a:off x="535961" y="694499"/>
            <a:ext cx="8148995" cy="387224"/>
          </a:xfrm>
          <a:prstGeom prst="rect">
            <a:avLst/>
          </a:prstGeom>
          <a:solidFill>
            <a:srgbClr val="194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документов </a:t>
            </a:r>
            <a:r>
              <a:rPr lang="en-US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 Documents submission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0" y="213381"/>
            <a:ext cx="1061287" cy="3574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V="1">
            <a:off x="535962" y="678299"/>
            <a:ext cx="8148995" cy="162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E20443"/>
              </a:solidFill>
            </a:endParaRPr>
          </a:p>
        </p:txBody>
      </p:sp>
      <p:sp>
        <p:nvSpPr>
          <p:cNvPr id="15" name="Номер слайда 15"/>
          <p:cNvSpPr txBox="1">
            <a:spLocks/>
          </p:cNvSpPr>
          <p:nvPr/>
        </p:nvSpPr>
        <p:spPr>
          <a:xfrm>
            <a:off x="6933288" y="4728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AC15E-FCD1-4167-800F-1DB8497ABFC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881BBA-5A9F-8F4C-9698-CCC3BB716185}"/>
              </a:ext>
            </a:extLst>
          </p:cNvPr>
          <p:cNvSpPr/>
          <p:nvPr/>
        </p:nvSpPr>
        <p:spPr>
          <a:xfrm>
            <a:off x="513100" y="1646563"/>
            <a:ext cx="38940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июня 2024</a:t>
            </a:r>
          </a:p>
          <a:p>
            <a:pPr algn="ctr"/>
            <a:r>
              <a:rPr lang="ru-RU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начало приема документов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881BBA-5A9F-8F4C-9698-CCC3BB716185}"/>
              </a:ext>
            </a:extLst>
          </p:cNvPr>
          <p:cNvSpPr/>
          <p:nvPr/>
        </p:nvSpPr>
        <p:spPr>
          <a:xfrm>
            <a:off x="4857893" y="1694518"/>
            <a:ext cx="38270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20, 2024 – official </a:t>
            </a:r>
            <a:br>
              <a:rPr lang="en-US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 start</a:t>
            </a:r>
            <a:endParaRPr lang="ru-RU" sz="16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946" y="2294682"/>
            <a:ext cx="3714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подачи документов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 адресу: г. Екатеринбург, ул. Мира, 19, кабинет ГУК-209) 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почте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admission@urfu.ru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893" y="2294682"/>
            <a:ext cx="3827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94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admission</a:t>
            </a:r>
            <a:endParaRPr lang="ru-RU" b="1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Ekaterinburg, 19 Mira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ГУК-209) </a:t>
            </a:r>
          </a:p>
          <a:p>
            <a:pPr eaLnBrk="0" fontAlgn="base" hangingPunct="0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admission@urfu.ru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id="{8873546C-9C8C-B941-856F-1840E5DB8DF0}"/>
              </a:ext>
            </a:extLst>
          </p:cNvPr>
          <p:cNvSpPr txBox="1">
            <a:spLocks/>
          </p:cNvSpPr>
          <p:nvPr/>
        </p:nvSpPr>
        <p:spPr>
          <a:xfrm>
            <a:off x="1531288" y="245699"/>
            <a:ext cx="7190039" cy="30815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Алгоритм поступления в 2024 г.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		              Admission 2024</a:t>
            </a:r>
            <a:endParaRPr lang="ru-RU" sz="1500" b="1" u="sng" dirty="0">
              <a:solidFill>
                <a:srgbClr val="194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</TotalTime>
  <Words>1257</Words>
  <Application>Microsoft Office PowerPoint</Application>
  <PresentationFormat>Экран (16:9)</PresentationFormat>
  <Paragraphs>215</Paragraphs>
  <Slides>13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Усольцева</dc:creator>
  <cp:lastModifiedBy>Алексей Зайцев</cp:lastModifiedBy>
  <cp:revision>175</cp:revision>
  <dcterms:created xsi:type="dcterms:W3CDTF">2023-01-09T08:57:15Z</dcterms:created>
  <dcterms:modified xsi:type="dcterms:W3CDTF">2024-04-10T07:16:01Z</dcterms:modified>
</cp:coreProperties>
</file>